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3" r:id="rId2"/>
    <p:sldId id="314" r:id="rId3"/>
    <p:sldId id="325" r:id="rId4"/>
    <p:sldId id="267" r:id="rId5"/>
    <p:sldId id="345" r:id="rId6"/>
    <p:sldId id="274" r:id="rId7"/>
    <p:sldId id="328" r:id="rId8"/>
    <p:sldId id="315" r:id="rId9"/>
    <p:sldId id="335" r:id="rId10"/>
    <p:sldId id="316" r:id="rId11"/>
    <p:sldId id="348" r:id="rId12"/>
    <p:sldId id="317" r:id="rId13"/>
    <p:sldId id="353" r:id="rId14"/>
    <p:sldId id="312" r:id="rId15"/>
    <p:sldId id="339" r:id="rId16"/>
    <p:sldId id="318" r:id="rId17"/>
    <p:sldId id="371" r:id="rId18"/>
    <p:sldId id="319" r:id="rId19"/>
    <p:sldId id="354" r:id="rId20"/>
    <p:sldId id="320" r:id="rId21"/>
    <p:sldId id="363" r:id="rId22"/>
    <p:sldId id="303" r:id="rId23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168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fr-FR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3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859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1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9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9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8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3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894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96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20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fr-FR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fr-FR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53BBA-4C19-490F-9B0A-FEE690DD285A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17/08/2019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BFD80-C89B-4999-87E7-66A1EC90949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2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r.freepik.com/icones-gratuites/discuter-phylactere_767042.htm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r.freepik.com/icones-gratuites/discuter-phylactere_767042.htm" TargetMode="External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fr.freepik.com/icones-gratuites/ajouter-signe-de-la-croix-rempli_782527.htm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1.jpe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hyperlink" Target="http://fr.freepik.com/icones-gratuites/ajouter-signe-de-la-croix-rempli_782527.htm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11.jpe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s://fr.freepik.com/index.php?goto=74&amp;idfoto=12159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ndp.fr/crdp-dijon/IMG/gif_lire.gif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hyperlink" Target="https://fr.freepik.com/index.php?goto=27&amp;url_download=aHR0cDovL3d3dy5mbGF0aWNvbi5jb20vZnJlZS1pY29uL3NvZmFfOTM1ODM=&amp;opciondownload=318&amp;id=aHR0cDovL3d3dy5mbGF0aWNvbi5jb20vZnJlZS1pY29uL3NvZmFfOTM1ODM=&amp;fileid=859712" TargetMode="External"/><Relationship Id="rId2" Type="http://schemas.openxmlformats.org/officeDocument/2006/relationships/hyperlink" Target="http://fr.freepik.com/index.php?goto=27&amp;url_download=aHR0cDovL3d3dy5mbGF0aWNvbi5jb20vZnJlZS1pY29uL3BpbmNoXzk3MjYy&amp;opciondownload=318&amp;id=aHR0cDovL3d3dy5mbGF0aWNvbi5jb20vZnJlZS1pY29uL3BpbmNoXzk3MjYy&amp;fileid=868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jpeg"/><Relationship Id="rId7" Type="http://schemas.openxmlformats.org/officeDocument/2006/relationships/hyperlink" Target="https://fr.freepik.com/index.php?goto=27&amp;url_download=aHR0cDovL3d3dy5mbGF0aWNvbi5jb20vZnJlZS1pY29uL3NvZmFfOTM1ODM=&amp;opciondownload=318&amp;id=aHR0cDovL3d3dy5mbGF0aWNvbi5jb20vZnJlZS1pY29uL3NvZmFfOTM1ODM=&amp;fileid=859712" TargetMode="External"/><Relationship Id="rId2" Type="http://schemas.openxmlformats.org/officeDocument/2006/relationships/hyperlink" Target="http://fr.freepik.com/index.php?goto=27&amp;url_download=aHR0cDovL3d3dy5mbGF0aWNvbi5jb20vZnJlZS1pY29uL3BpbmNoXzk3MjYy&amp;opciondownload=318&amp;id=aHR0cDovL3d3dy5mbGF0aWNvbi5jb20vZnJlZS1pY29uL3BpbmNoXzk3MjYy&amp;fileid=86816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hyperlink" Target="https://fr.freepik.com/index.php?goto=74&amp;idfoto=121596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ndp.fr/crdp-dijon/IMG/gif_lire.gi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fr.freepik.com/icones-gratuites/ajouter-signe-de-la-croix-rempli_782527.htm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hyperlink" Target="http://fr.freepik.com/icones-gratuites/ajouter-signe-de-la-croix-rempli_782527.htm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ndp.fr/crdp-dijon/IMG/gif_lire.gif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://www.cndp.fr/crdp-dijon/IMG/gif_lire.gif" TargetMode="External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457200" y="1977684"/>
            <a:ext cx="82296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1763688" y="2074142"/>
            <a:ext cx="59136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800" b="1" dirty="0" err="1" smtClean="0"/>
              <a:t>L’aspirateur</a:t>
            </a:r>
            <a:endParaRPr lang="nl-NL" sz="8800" b="1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6564"/>
            <a:ext cx="2286198" cy="493819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347863" y="4238997"/>
            <a:ext cx="5387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Vidéo </a:t>
            </a:r>
            <a:r>
              <a:rPr lang="nl-NL" dirty="0" smtClean="0"/>
              <a:t>182 – fichier bis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1880" y="378126"/>
            <a:ext cx="1798476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5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3"/>
    </mc:Choice>
    <mc:Fallback xmlns="">
      <p:transition spd="slow" advTm="413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- 5 -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1835696" y="1977684"/>
            <a:ext cx="5472608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8865"/>
            <a:ext cx="1171575" cy="128587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78145" b="51201"/>
          <a:stretch/>
        </p:blipFill>
        <p:spPr bwMode="auto">
          <a:xfrm>
            <a:off x="3851920" y="2427734"/>
            <a:ext cx="946656" cy="823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906" y="2058480"/>
            <a:ext cx="548584" cy="1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52"/>
    </mc:Choice>
    <mc:Fallback xmlns="">
      <p:transition spd="slow" advTm="435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- 5 -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1835696" y="1977684"/>
            <a:ext cx="5472608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835696" y="3975907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    Henri</a:t>
            </a:r>
            <a:r>
              <a:rPr lang="fr-FR" sz="3200" b="1" dirty="0" smtClean="0">
                <a:solidFill>
                  <a:srgbClr val="FF0000"/>
                </a:solidFill>
              </a:rPr>
              <a:t>        </a:t>
            </a:r>
            <a:r>
              <a:rPr lang="fr-FR" sz="3200" b="1" dirty="0" smtClean="0">
                <a:solidFill>
                  <a:prstClr val="black"/>
                </a:solidFill>
              </a:rPr>
              <a:t>a        une </a:t>
            </a:r>
            <a:r>
              <a:rPr lang="fr-FR" sz="3200" b="1" dirty="0">
                <a:solidFill>
                  <a:prstClr val="black"/>
                </a:solidFill>
              </a:rPr>
              <a:t>idée</a:t>
            </a:r>
            <a:r>
              <a:rPr lang="fr-FR" sz="3200" b="1" dirty="0" smtClean="0">
                <a:solidFill>
                  <a:prstClr val="black"/>
                </a:solidFill>
              </a:rPr>
              <a:t>.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98865"/>
            <a:ext cx="1171575" cy="128587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6" r="78145" b="51201"/>
          <a:stretch/>
        </p:blipFill>
        <p:spPr bwMode="auto">
          <a:xfrm>
            <a:off x="3851920" y="2427734"/>
            <a:ext cx="946656" cy="8231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906" y="2058480"/>
            <a:ext cx="548584" cy="145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2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5"/>
    </mc:Choice>
    <mc:Fallback xmlns="">
      <p:transition spd="slow" advTm="250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- 6 -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457200" y="1977684"/>
            <a:ext cx="82296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68850"/>
            <a:ext cx="865707" cy="1012024"/>
          </a:xfrm>
          <a:prstGeom prst="rect">
            <a:avLst/>
          </a:prstGeom>
        </p:spPr>
      </p:pic>
      <p:pic>
        <p:nvPicPr>
          <p:cNvPr id="7" name="Afbeelding 6" descr="Discuter Phylactèr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27" y="2166849"/>
            <a:ext cx="121602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15774" r="54042" b="21235"/>
          <a:stretch/>
        </p:blipFill>
        <p:spPr bwMode="auto">
          <a:xfrm>
            <a:off x="3193868" y="2179761"/>
            <a:ext cx="576064" cy="1216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20" y="2016883"/>
            <a:ext cx="2343150" cy="154178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2" y="2296769"/>
            <a:ext cx="1334135" cy="10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31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87"/>
    </mc:Choice>
    <mc:Fallback xmlns="">
      <p:transition spd="slow" advTm="548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- 6 -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457200" y="1977684"/>
            <a:ext cx="82296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7200" y="3975907"/>
            <a:ext cx="850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  Il          dit </a:t>
            </a:r>
            <a:r>
              <a:rPr lang="fr-FR" sz="3200" b="1" dirty="0">
                <a:solidFill>
                  <a:prstClr val="black"/>
                </a:solidFill>
              </a:rPr>
              <a:t>: </a:t>
            </a:r>
            <a:r>
              <a:rPr lang="fr-FR" sz="3200" b="1" dirty="0" smtClean="0">
                <a:solidFill>
                  <a:prstClr val="black"/>
                </a:solidFill>
              </a:rPr>
              <a:t>   « </a:t>
            </a:r>
            <a:r>
              <a:rPr lang="fr-FR" sz="3200" b="1" dirty="0">
                <a:solidFill>
                  <a:prstClr val="black"/>
                </a:solidFill>
              </a:rPr>
              <a:t>Je </a:t>
            </a:r>
            <a:r>
              <a:rPr lang="fr-FR" sz="3200" b="1" dirty="0" smtClean="0">
                <a:solidFill>
                  <a:prstClr val="black"/>
                </a:solidFill>
              </a:rPr>
              <a:t>      </a:t>
            </a:r>
            <a:r>
              <a:rPr lang="fr-FR" sz="3200" b="1" dirty="0" smtClean="0"/>
              <a:t>vais    passer </a:t>
            </a:r>
            <a:r>
              <a:rPr lang="fr-FR" sz="3200" b="1" dirty="0"/>
              <a:t>l’aspirateur. </a:t>
            </a:r>
            <a:r>
              <a:rPr lang="fr-FR" sz="3200" b="1" dirty="0" smtClean="0">
                <a:solidFill>
                  <a:prstClr val="black"/>
                </a:solidFill>
              </a:rPr>
              <a:t>»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68850"/>
            <a:ext cx="865707" cy="1012024"/>
          </a:xfrm>
          <a:prstGeom prst="rect">
            <a:avLst/>
          </a:prstGeom>
        </p:spPr>
      </p:pic>
      <p:pic>
        <p:nvPicPr>
          <p:cNvPr id="7" name="Afbeelding 6" descr="Discuter Phylactère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627" y="2166849"/>
            <a:ext cx="1216025" cy="121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0" t="15774" r="54042" b="21235"/>
          <a:stretch/>
        </p:blipFill>
        <p:spPr bwMode="auto">
          <a:xfrm>
            <a:off x="3193868" y="2179761"/>
            <a:ext cx="576064" cy="1216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320" y="2016883"/>
            <a:ext cx="2343150" cy="154178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12" y="2296769"/>
            <a:ext cx="1334135" cy="107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51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20"/>
    </mc:Choice>
    <mc:Fallback xmlns="">
      <p:transition spd="slow" advTm="352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- 7 -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755576" y="1977684"/>
            <a:ext cx="7632848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5576" y="397590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0" y="2081971"/>
            <a:ext cx="1796757" cy="138874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17" y="2104831"/>
            <a:ext cx="1612900" cy="136588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135756"/>
            <a:ext cx="1368152" cy="133496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9166" r="15740" b="60805"/>
          <a:stretch/>
        </p:blipFill>
        <p:spPr bwMode="auto">
          <a:xfrm>
            <a:off x="4572000" y="2135756"/>
            <a:ext cx="1807285" cy="1340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99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8"/>
    </mc:Choice>
    <mc:Fallback xmlns="">
      <p:transition spd="slow" advTm="496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- 7 -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755576" y="1977684"/>
            <a:ext cx="7632848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755576" y="3975907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L’aspirateur      fait        beaucoup </a:t>
            </a:r>
            <a:r>
              <a:rPr lang="fr-FR" sz="3200" b="1" dirty="0">
                <a:solidFill>
                  <a:prstClr val="black"/>
                </a:solidFill>
              </a:rPr>
              <a:t>de bruit</a:t>
            </a:r>
            <a:r>
              <a:rPr lang="fr-FR" sz="3200" b="1" dirty="0" smtClean="0">
                <a:solidFill>
                  <a:prstClr val="black"/>
                </a:solidFill>
              </a:rPr>
              <a:t>.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1880" y="2081971"/>
            <a:ext cx="1796757" cy="1388745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917" y="2104831"/>
            <a:ext cx="1612900" cy="136588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2135756"/>
            <a:ext cx="1368152" cy="1334960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2" t="9166" r="15740" b="60805"/>
          <a:stretch/>
        </p:blipFill>
        <p:spPr bwMode="auto">
          <a:xfrm>
            <a:off x="4572000" y="2135756"/>
            <a:ext cx="1807285" cy="13400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20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96"/>
    </mc:Choice>
    <mc:Fallback xmlns="">
      <p:transition spd="slow" advTm="289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- 8 -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251520" y="1217597"/>
            <a:ext cx="8435280" cy="2380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53" y="1388482"/>
            <a:ext cx="1393359" cy="979567"/>
          </a:xfrm>
          <a:prstGeom prst="rect">
            <a:avLst/>
          </a:prstGeom>
        </p:spPr>
      </p:pic>
      <p:pic>
        <p:nvPicPr>
          <p:cNvPr id="7" name="Afbeelding 6" descr="Ajouter signe de la croix rempli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9" y="2645526"/>
            <a:ext cx="465455" cy="46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t="12533" r="49978" b="65601"/>
          <a:stretch/>
        </p:blipFill>
        <p:spPr bwMode="auto">
          <a:xfrm>
            <a:off x="917589" y="2997183"/>
            <a:ext cx="761473" cy="520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7156" r="12797" b="32993"/>
          <a:stretch/>
        </p:blipFill>
        <p:spPr bwMode="auto">
          <a:xfrm>
            <a:off x="1979712" y="2596918"/>
            <a:ext cx="1035543" cy="910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120" y="2368049"/>
            <a:ext cx="1529685" cy="1136197"/>
          </a:xfrm>
          <a:prstGeom prst="rect">
            <a:avLst/>
          </a:prstGeom>
        </p:spPr>
      </p:pic>
      <p:pic>
        <p:nvPicPr>
          <p:cNvPr id="11" name="Afbeelding 10" descr="Tafel, Meubilair, Woonkamer, Huishoud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41" y="2645526"/>
            <a:ext cx="1330325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9"/>
          <a:stretch>
            <a:fillRect/>
          </a:stretch>
        </p:blipFill>
        <p:spPr>
          <a:xfrm>
            <a:off x="7385315" y="2455836"/>
            <a:ext cx="967740" cy="9677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47" y="1264013"/>
            <a:ext cx="527901" cy="1355127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32" y="1549248"/>
            <a:ext cx="1075754" cy="5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6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88"/>
    </mc:Choice>
    <mc:Fallback xmlns="">
      <p:transition spd="slow" advTm="728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- 8 -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251520" y="1217597"/>
            <a:ext cx="8435280" cy="2380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51520" y="3975907"/>
            <a:ext cx="8435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Adèle   pose    </a:t>
            </a:r>
            <a:r>
              <a:rPr lang="fr-FR" sz="3200" b="1" dirty="0" smtClean="0">
                <a:solidFill>
                  <a:prstClr val="black"/>
                </a:solidFill>
              </a:rPr>
              <a:t>le </a:t>
            </a:r>
            <a:r>
              <a:rPr lang="fr-FR" sz="3200" b="1" dirty="0">
                <a:solidFill>
                  <a:prstClr val="black"/>
                </a:solidFill>
              </a:rPr>
              <a:t>journal </a:t>
            </a:r>
            <a:endParaRPr lang="fr-FR" sz="3200" b="1" dirty="0" smtClean="0">
              <a:solidFill>
                <a:prstClr val="black"/>
              </a:solidFill>
            </a:endParaRPr>
          </a:p>
          <a:p>
            <a:r>
              <a:rPr lang="fr-FR" sz="3200" b="1" dirty="0" smtClean="0">
                <a:solidFill>
                  <a:prstClr val="black"/>
                </a:solidFill>
              </a:rPr>
              <a:t>       sur  la </a:t>
            </a:r>
            <a:r>
              <a:rPr lang="fr-FR" sz="3200" b="1" dirty="0">
                <a:solidFill>
                  <a:prstClr val="black"/>
                </a:solidFill>
              </a:rPr>
              <a:t>petite </a:t>
            </a:r>
            <a:r>
              <a:rPr lang="fr-FR" sz="3200" b="1" dirty="0" smtClean="0">
                <a:solidFill>
                  <a:prstClr val="black"/>
                </a:solidFill>
              </a:rPr>
              <a:t>  table   du salon        et      sort.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6553" y="1388482"/>
            <a:ext cx="1393359" cy="979567"/>
          </a:xfrm>
          <a:prstGeom prst="rect">
            <a:avLst/>
          </a:prstGeom>
        </p:spPr>
      </p:pic>
      <p:pic>
        <p:nvPicPr>
          <p:cNvPr id="7" name="Afbeelding 6" descr="Ajouter signe de la croix rempli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39" y="2645526"/>
            <a:ext cx="465455" cy="46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Afbeelding 7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6" t="12533" r="49978" b="65601"/>
          <a:stretch/>
        </p:blipFill>
        <p:spPr bwMode="auto">
          <a:xfrm>
            <a:off x="917589" y="2997183"/>
            <a:ext cx="761473" cy="5202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Afbeelding 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7156" r="12797" b="32993"/>
          <a:stretch/>
        </p:blipFill>
        <p:spPr bwMode="auto">
          <a:xfrm>
            <a:off x="1979712" y="2596918"/>
            <a:ext cx="1035543" cy="910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7120" y="2368049"/>
            <a:ext cx="1529685" cy="1136197"/>
          </a:xfrm>
          <a:prstGeom prst="rect">
            <a:avLst/>
          </a:prstGeom>
        </p:spPr>
      </p:pic>
      <p:pic>
        <p:nvPicPr>
          <p:cNvPr id="11" name="Afbeelding 10" descr="Tafel, Meubilair, Woonkamer, Huishouden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841" y="2645526"/>
            <a:ext cx="1330325" cy="813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9"/>
          <a:stretch>
            <a:fillRect/>
          </a:stretch>
        </p:blipFill>
        <p:spPr>
          <a:xfrm>
            <a:off x="7385315" y="2455836"/>
            <a:ext cx="967740" cy="96774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9447" y="1264013"/>
            <a:ext cx="527901" cy="1355127"/>
          </a:xfrm>
          <a:prstGeom prst="rect">
            <a:avLst/>
          </a:prstGeom>
        </p:spPr>
      </p:pic>
      <p:pic>
        <p:nvPicPr>
          <p:cNvPr id="14" name="Afbeelding 1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32" y="1549248"/>
            <a:ext cx="1075754" cy="55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1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- 9 -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899592" y="1977684"/>
            <a:ext cx="72008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0" y="2120389"/>
            <a:ext cx="1342390" cy="13347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40416"/>
            <a:ext cx="548688" cy="1457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068476"/>
            <a:ext cx="2341067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7"/>
    </mc:Choice>
    <mc:Fallback xmlns="">
      <p:transition spd="slow" advTm="5567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- 9 -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899592" y="1977684"/>
            <a:ext cx="72008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99592" y="3975907"/>
            <a:ext cx="72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  Henri</a:t>
            </a:r>
            <a:r>
              <a:rPr lang="fr-FR" sz="3200" b="1" dirty="0" smtClean="0">
                <a:solidFill>
                  <a:srgbClr val="FF0000"/>
                </a:solidFill>
              </a:rPr>
              <a:t>     </a:t>
            </a:r>
            <a:r>
              <a:rPr lang="fr-FR" sz="3200" b="1" dirty="0" smtClean="0">
                <a:solidFill>
                  <a:prstClr val="black"/>
                </a:solidFill>
              </a:rPr>
              <a:t>arrête     </a:t>
            </a:r>
            <a:r>
              <a:rPr lang="fr-FR" sz="3200" b="1" dirty="0" smtClean="0"/>
              <a:t>de </a:t>
            </a:r>
            <a:r>
              <a:rPr lang="fr-FR" sz="3200" b="1" dirty="0"/>
              <a:t>passer l’aspirateur</a:t>
            </a:r>
            <a:r>
              <a:rPr lang="fr-FR" sz="3200" b="1" dirty="0" smtClean="0"/>
              <a:t>.</a:t>
            </a:r>
            <a:endParaRPr lang="fr-FR" sz="3200" b="1" dirty="0"/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330" y="2120389"/>
            <a:ext cx="1342390" cy="133477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40416"/>
            <a:ext cx="548688" cy="145707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2068476"/>
            <a:ext cx="2341067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42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20"/>
    </mc:Choice>
    <mc:Fallback xmlns="">
      <p:transition spd="slow" advTm="39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- 1 -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899592" y="1977684"/>
            <a:ext cx="7344816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Afbeelding 5" descr="Illustration vectorielle d'un intérieur de bande dessinée confortable d'une salle d'accueil, d'un salon Vecteur gratuit">
            <a:hlinkClick r:id="rId2" tooltip="&quot;Illustration vectorielle d'un intérieur de bande dessinée confortable d'une salle d'accueil, d'un salon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98" y="2082923"/>
            <a:ext cx="189611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cndp.fr/crdp-dijon/local/cache-vignettes/L540xH659/gif_lire-216c9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34" y="2207521"/>
            <a:ext cx="934906" cy="116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186" y="2101914"/>
            <a:ext cx="2017951" cy="1371719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4000" r="85623" b="74400"/>
          <a:stretch/>
        </p:blipFill>
        <p:spPr bwMode="auto">
          <a:xfrm>
            <a:off x="5239183" y="2499742"/>
            <a:ext cx="689610" cy="69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9" y="2030304"/>
            <a:ext cx="589817" cy="15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8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1"/>
    </mc:Choice>
    <mc:Fallback xmlns="">
      <p:transition spd="slow" advTm="520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smtClean="0"/>
              <a:t>- 10 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323528" y="1977684"/>
            <a:ext cx="8496944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6" name="Afbeelding 5" descr="Pincer Icon gratuit">
            <a:hlinkClick r:id="rId2" tooltip="&quot;Pincer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31403" y="2340759"/>
            <a:ext cx="877134" cy="89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ficher l'image d'origin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5"/>
          <a:stretch/>
        </p:blipFill>
        <p:spPr bwMode="auto">
          <a:xfrm>
            <a:off x="382545" y="2292107"/>
            <a:ext cx="806739" cy="94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56" y="2187834"/>
            <a:ext cx="1735370" cy="1199878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4000" r="85623" b="74400"/>
          <a:stretch/>
        </p:blipFill>
        <p:spPr bwMode="auto">
          <a:xfrm>
            <a:off x="6136341" y="2567085"/>
            <a:ext cx="689610" cy="69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Canapé Icon gratuit">
            <a:hlinkClick r:id="rId7" tooltip="&quot;Canapé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91" y="2168512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0" y="2066836"/>
            <a:ext cx="1058308" cy="14418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0179" y="2584794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3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56"/>
    </mc:Choice>
    <mc:Fallback xmlns="">
      <p:transition spd="slow" advTm="585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smtClean="0"/>
              <a:t>- 10 </a:t>
            </a:r>
            <a:r>
              <a:rPr lang="fr-FR" dirty="0" smtClean="0"/>
              <a:t>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323528" y="1977684"/>
            <a:ext cx="8496944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3975907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Il     prend </a:t>
            </a:r>
            <a:r>
              <a:rPr lang="fr-FR" sz="3200" b="1" dirty="0">
                <a:solidFill>
                  <a:prstClr val="black"/>
                </a:solidFill>
              </a:rPr>
              <a:t>le journal </a:t>
            </a:r>
            <a:r>
              <a:rPr lang="fr-FR" sz="3200" b="1" dirty="0" smtClean="0">
                <a:solidFill>
                  <a:prstClr val="black"/>
                </a:solidFill>
              </a:rPr>
              <a:t> et  </a:t>
            </a:r>
            <a:r>
              <a:rPr lang="fr-FR" sz="3200" b="1" dirty="0" smtClean="0"/>
              <a:t>s’assoit  </a:t>
            </a:r>
            <a:r>
              <a:rPr lang="fr-FR" sz="3200" b="1" dirty="0" smtClean="0">
                <a:solidFill>
                  <a:prstClr val="black"/>
                </a:solidFill>
              </a:rPr>
              <a:t>dans  le </a:t>
            </a:r>
            <a:r>
              <a:rPr lang="fr-FR" sz="3200" b="1" dirty="0">
                <a:solidFill>
                  <a:prstClr val="black"/>
                </a:solidFill>
              </a:rPr>
              <a:t>fauteuil</a:t>
            </a:r>
            <a:r>
              <a:rPr lang="fr-FR" sz="3200" b="1" dirty="0" smtClean="0">
                <a:solidFill>
                  <a:prstClr val="black"/>
                </a:solidFill>
              </a:rPr>
              <a:t>.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 descr="Pincer Icon gratuit">
            <a:hlinkClick r:id="rId2" tooltip="&quot;Pincer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331403" y="2340759"/>
            <a:ext cx="877134" cy="894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Afficher l'image d'origin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5"/>
          <a:stretch/>
        </p:blipFill>
        <p:spPr bwMode="auto">
          <a:xfrm>
            <a:off x="382545" y="2292107"/>
            <a:ext cx="806739" cy="9478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Afbeelding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656" y="2187834"/>
            <a:ext cx="1735370" cy="1199878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4000" r="85623" b="74400"/>
          <a:stretch/>
        </p:blipFill>
        <p:spPr bwMode="auto">
          <a:xfrm>
            <a:off x="6136341" y="2567085"/>
            <a:ext cx="689610" cy="69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 descr="Canapé Icon gratuit">
            <a:hlinkClick r:id="rId7" tooltip="&quot;Canapé&quot;"/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91" y="2168512"/>
            <a:ext cx="12192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30" y="2066836"/>
            <a:ext cx="1058308" cy="144187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0179" y="2584794"/>
            <a:ext cx="463336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5"/>
    </mc:Choice>
    <mc:Fallback xmlns="">
      <p:transition spd="slow" advTm="3095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        Fin </a:t>
            </a:r>
            <a:r>
              <a:rPr lang="fr-FR" dirty="0" smtClean="0"/>
              <a:t>du fichier bis de </a:t>
            </a:r>
            <a:r>
              <a:rPr lang="fr-FR" dirty="0" smtClean="0"/>
              <a:t>la vidéo </a:t>
            </a: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182</a:t>
            </a:r>
            <a:endParaRPr lang="fr-FR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2987824" y="3876482"/>
            <a:ext cx="5544616" cy="8992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        Illustrations :</a:t>
            </a:r>
          </a:p>
          <a:p>
            <a:pPr algn="l"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        - ©Annick/Jérôme Paul</a:t>
            </a:r>
          </a:p>
          <a:p>
            <a:pPr algn="l">
              <a:spcBef>
                <a:spcPts val="0"/>
              </a:spcBef>
            </a:pPr>
            <a:r>
              <a:rPr lang="fr-FR" sz="2000" dirty="0" smtClean="0">
                <a:solidFill>
                  <a:schemeClr val="tx1"/>
                </a:solidFill>
              </a:rPr>
              <a:t>        - Libres de droit : Clic images, </a:t>
            </a:r>
            <a:r>
              <a:rPr lang="fr-FR" sz="2000" dirty="0" err="1" smtClean="0">
                <a:solidFill>
                  <a:schemeClr val="tx1"/>
                </a:solidFill>
              </a:rPr>
              <a:t>Picto</a:t>
            </a:r>
            <a:r>
              <a:rPr lang="fr-FR" sz="2000" dirty="0" smtClean="0">
                <a:solidFill>
                  <a:schemeClr val="tx1"/>
                </a:solidFill>
              </a:rPr>
              <a:t> France, </a:t>
            </a:r>
            <a:r>
              <a:rPr lang="fr-FR" sz="2000" dirty="0" err="1" smtClean="0">
                <a:solidFill>
                  <a:schemeClr val="tx1"/>
                </a:solidFill>
              </a:rPr>
              <a:t>Freepik</a:t>
            </a:r>
            <a:r>
              <a:rPr lang="fr-FR" sz="2000" dirty="0" smtClean="0">
                <a:solidFill>
                  <a:schemeClr val="tx1"/>
                </a:solidFill>
              </a:rPr>
              <a:t>, </a:t>
            </a:r>
            <a:r>
              <a:rPr lang="fr-FR" sz="2000" dirty="0" err="1" smtClean="0">
                <a:solidFill>
                  <a:schemeClr val="tx1"/>
                </a:solidFill>
              </a:rPr>
              <a:t>Pixabay</a:t>
            </a:r>
            <a:r>
              <a:rPr lang="fr-FR" sz="2000" smtClean="0">
                <a:solidFill>
                  <a:schemeClr val="tx1"/>
                </a:solidFill>
              </a:rPr>
              <a:t>, 		Wikimedia</a:t>
            </a:r>
            <a:r>
              <a:rPr lang="fr-FR" sz="2000" dirty="0" smtClean="0">
                <a:solidFill>
                  <a:schemeClr val="tx1"/>
                </a:solidFill>
              </a:rPr>
              <a:t> Commons</a:t>
            </a: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endParaRPr lang="fr-FR" sz="20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ts val="0"/>
              </a:spcBef>
              <a:buFontTx/>
              <a:buChar char="-"/>
            </a:pPr>
            <a:endParaRPr lang="fr-FR" sz="2000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320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04"/>
    </mc:Choice>
    <mc:Fallback xmlns="">
      <p:transition spd="slow" advTm="470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- 1 -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899592" y="1977684"/>
            <a:ext cx="7344816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899592" y="3975907"/>
            <a:ext cx="7344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Adèle</a:t>
            </a:r>
            <a:r>
              <a:rPr lang="fr-FR" sz="3200" b="1" dirty="0" smtClean="0">
                <a:solidFill>
                  <a:srgbClr val="FF0000"/>
                </a:solidFill>
              </a:rPr>
              <a:t>     </a:t>
            </a:r>
            <a:r>
              <a:rPr lang="fr-FR" sz="3200" b="1" dirty="0" smtClean="0">
                <a:solidFill>
                  <a:prstClr val="black"/>
                </a:solidFill>
              </a:rPr>
              <a:t>lit     le </a:t>
            </a:r>
            <a:r>
              <a:rPr lang="fr-FR" sz="3200" b="1" dirty="0">
                <a:solidFill>
                  <a:prstClr val="black"/>
                </a:solidFill>
              </a:rPr>
              <a:t>journal </a:t>
            </a:r>
            <a:r>
              <a:rPr lang="fr-FR" sz="3200" b="1" dirty="0" smtClean="0">
                <a:solidFill>
                  <a:prstClr val="black"/>
                </a:solidFill>
              </a:rPr>
              <a:t>   dans      le </a:t>
            </a:r>
            <a:r>
              <a:rPr lang="fr-FR" sz="3200" b="1" dirty="0">
                <a:solidFill>
                  <a:prstClr val="black"/>
                </a:solidFill>
              </a:rPr>
              <a:t>salon</a:t>
            </a:r>
            <a:r>
              <a:rPr lang="fr-FR" sz="3200" b="1" dirty="0" smtClean="0">
                <a:solidFill>
                  <a:prstClr val="black"/>
                </a:solidFill>
              </a:rPr>
              <a:t>.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 descr="Illustration vectorielle d'un intérieur de bande dessinée confortable d'une salle d'accueil, d'un salon Vecteur gratuit">
            <a:hlinkClick r:id="rId2" tooltip="&quot;Illustration vectorielle d'un intérieur de bande dessinée confortable d'une salle d'accueil, d'un salon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98" y="2082923"/>
            <a:ext cx="1896110" cy="140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 descr="http://www.cndp.fr/crdp-dijon/local/cache-vignettes/L540xH659/gif_lire-216c9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234" y="2207521"/>
            <a:ext cx="934906" cy="11605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0186" y="2101914"/>
            <a:ext cx="2017951" cy="1371719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6" t="4000" r="85623" b="74400"/>
          <a:stretch/>
        </p:blipFill>
        <p:spPr bwMode="auto">
          <a:xfrm>
            <a:off x="5239183" y="2499742"/>
            <a:ext cx="689610" cy="698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Afbeelding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879" y="2030304"/>
            <a:ext cx="589817" cy="151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6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6"/>
    </mc:Choice>
    <mc:Fallback xmlns="">
      <p:transition spd="slow" advTm="29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- 2 -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457200" y="1977684"/>
            <a:ext cx="82296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7200" y="397590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9" y="2126630"/>
            <a:ext cx="864096" cy="1288598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02" y="2247713"/>
            <a:ext cx="936104" cy="1072574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74" y="2144290"/>
            <a:ext cx="1266825" cy="1266825"/>
          </a:xfrm>
          <a:prstGeom prst="rect">
            <a:avLst/>
          </a:prstGeom>
        </p:spPr>
      </p:pic>
      <p:pic>
        <p:nvPicPr>
          <p:cNvPr id="10" name="Afbeelding 9" descr="Ajouter signe de la croix rempli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20" y="2555046"/>
            <a:ext cx="465455" cy="46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096" y="2174348"/>
            <a:ext cx="1213209" cy="1219306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8" y="2095607"/>
            <a:ext cx="519174" cy="13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12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16"/>
    </mc:Choice>
    <mc:Fallback xmlns="">
      <p:transition spd="slow" advTm="461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- 2 -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457200" y="1977684"/>
            <a:ext cx="8229600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457200" y="397590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  Henri</a:t>
            </a:r>
            <a:r>
              <a:rPr lang="fr-FR" sz="3200" b="1" dirty="0" smtClean="0">
                <a:solidFill>
                  <a:prstClr val="black"/>
                </a:solidFill>
              </a:rPr>
              <a:t>,    son    mari,         </a:t>
            </a:r>
            <a:r>
              <a:rPr lang="fr-FR" sz="3200" b="1" dirty="0">
                <a:solidFill>
                  <a:prstClr val="black"/>
                </a:solidFill>
              </a:rPr>
              <a:t>entre </a:t>
            </a:r>
            <a:r>
              <a:rPr lang="fr-FR" sz="3200" b="1" dirty="0" smtClean="0">
                <a:solidFill>
                  <a:prstClr val="black"/>
                </a:solidFill>
              </a:rPr>
              <a:t>    et        dit :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719" y="2126630"/>
            <a:ext cx="864096" cy="1288598"/>
          </a:xfrm>
          <a:prstGeom prst="rect">
            <a:avLst/>
          </a:prstGeom>
        </p:spPr>
      </p:pic>
      <p:pic>
        <p:nvPicPr>
          <p:cNvPr id="7" name="Afbeelding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402" y="2247713"/>
            <a:ext cx="936104" cy="1072574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974" y="2144290"/>
            <a:ext cx="1266825" cy="1266825"/>
          </a:xfrm>
          <a:prstGeom prst="rect">
            <a:avLst/>
          </a:prstGeom>
        </p:spPr>
      </p:pic>
      <p:pic>
        <p:nvPicPr>
          <p:cNvPr id="10" name="Afbeelding 9" descr="Ajouter signe de la croix rempli">
            <a:hlinkClick r:id="rId5"/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20" y="2555046"/>
            <a:ext cx="465455" cy="465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7096" y="2174348"/>
            <a:ext cx="1213209" cy="1219306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88" y="2095607"/>
            <a:ext cx="519174" cy="137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8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"/>
    </mc:Choice>
    <mc:Fallback xmlns="">
      <p:transition spd="slow" advTm="244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- 3 -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1763688" y="1977684"/>
            <a:ext cx="5688632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63688" y="397590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 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43" y="2108125"/>
            <a:ext cx="2017951" cy="13717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07087"/>
            <a:ext cx="526541" cy="124865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9702"/>
            <a:ext cx="1393283" cy="13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"/>
    </mc:Choice>
    <mc:Fallback xmlns="">
      <p:transition spd="slow" advTm="383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- 3 -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1763688" y="1977684"/>
            <a:ext cx="5688632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1763688" y="3975907"/>
            <a:ext cx="5688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 « </a:t>
            </a:r>
            <a:r>
              <a:rPr lang="fr-FR" sz="3200" b="1" dirty="0">
                <a:solidFill>
                  <a:prstClr val="black"/>
                </a:solidFill>
              </a:rPr>
              <a:t>Je </a:t>
            </a:r>
            <a:r>
              <a:rPr lang="fr-FR" sz="3200" b="1" dirty="0" smtClean="0">
                <a:solidFill>
                  <a:prstClr val="black"/>
                </a:solidFill>
              </a:rPr>
              <a:t>    cherche       </a:t>
            </a:r>
            <a:r>
              <a:rPr lang="fr-FR" sz="3200" b="1" dirty="0">
                <a:solidFill>
                  <a:prstClr val="black"/>
                </a:solidFill>
              </a:rPr>
              <a:t>le journal. </a:t>
            </a:r>
            <a:r>
              <a:rPr lang="fr-FR" sz="3200" b="1" dirty="0" smtClean="0">
                <a:solidFill>
                  <a:prstClr val="black"/>
                </a:solidFill>
              </a:rPr>
              <a:t>»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43" y="2108125"/>
            <a:ext cx="2017951" cy="137171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207087"/>
            <a:ext cx="526541" cy="1248655"/>
          </a:xfrm>
          <a:prstGeom prst="rect">
            <a:avLst/>
          </a:prstGeom>
        </p:spPr>
      </p:pic>
      <p:pic>
        <p:nvPicPr>
          <p:cNvPr id="8" name="Afbeelding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139702"/>
            <a:ext cx="1393283" cy="131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0"/>
    </mc:Choice>
    <mc:Fallback xmlns="">
      <p:transition spd="slow" advTm="316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- 4 -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323528" y="1977684"/>
            <a:ext cx="8568952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397590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 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19279" r="17514" b="41029"/>
          <a:stretch/>
        </p:blipFill>
        <p:spPr bwMode="auto">
          <a:xfrm>
            <a:off x="4926252" y="2209980"/>
            <a:ext cx="785511" cy="1155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1410"/>
            <a:ext cx="773178" cy="903856"/>
          </a:xfrm>
          <a:prstGeom prst="rect">
            <a:avLst/>
          </a:prstGeom>
        </p:spPr>
      </p:pic>
      <p:pic>
        <p:nvPicPr>
          <p:cNvPr id="8" name="Afbeelding 7" descr="http://www.cndp.fr/crdp-dijon/local/cache-vignettes/L540xH659/gif_lire-216c9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07" y="2139327"/>
            <a:ext cx="961343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222" y="2190964"/>
            <a:ext cx="1721677" cy="1224713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9" y="2291410"/>
            <a:ext cx="1008112" cy="104629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6" y="2302772"/>
            <a:ext cx="872503" cy="949460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6" y="2374182"/>
            <a:ext cx="689064" cy="8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3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00"/>
    </mc:Choice>
    <mc:Fallback xmlns="">
      <p:transition spd="slow" advTm="66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- 4 -</a:t>
            </a:r>
            <a:endParaRPr lang="fr-FR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Afgeronde rechthoek 3"/>
          <p:cNvSpPr/>
          <p:nvPr/>
        </p:nvSpPr>
        <p:spPr>
          <a:xfrm>
            <a:off x="323528" y="1977684"/>
            <a:ext cx="8568952" cy="162018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323528" y="3975907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prstClr val="black"/>
                </a:solidFill>
              </a:rPr>
              <a:t>   Il    </a:t>
            </a:r>
            <a:r>
              <a:rPr lang="fr-FR" sz="3200" b="1" dirty="0" smtClean="0"/>
              <a:t>ajoute</a:t>
            </a:r>
            <a:r>
              <a:rPr lang="fr-FR" sz="3200" b="1" dirty="0"/>
              <a:t>, déçu</a:t>
            </a:r>
            <a:r>
              <a:rPr lang="fr-FR" sz="3200" b="1" dirty="0">
                <a:solidFill>
                  <a:srgbClr val="FF0000"/>
                </a:solidFill>
              </a:rPr>
              <a:t> </a:t>
            </a:r>
            <a:r>
              <a:rPr lang="fr-FR" sz="3200" b="1" dirty="0">
                <a:solidFill>
                  <a:prstClr val="black"/>
                </a:solidFill>
              </a:rPr>
              <a:t>: « </a:t>
            </a:r>
            <a:r>
              <a:rPr lang="fr-FR" sz="3200" b="1" dirty="0"/>
              <a:t>Ah</a:t>
            </a:r>
            <a:r>
              <a:rPr lang="fr-FR" sz="3200" b="1" dirty="0">
                <a:solidFill>
                  <a:prstClr val="black"/>
                </a:solidFill>
              </a:rPr>
              <a:t>, </a:t>
            </a:r>
            <a:r>
              <a:rPr lang="fr-FR" sz="3200" b="1" dirty="0" smtClean="0">
                <a:solidFill>
                  <a:prstClr val="black"/>
                </a:solidFill>
              </a:rPr>
              <a:t>      tu       lis   le journal ! »</a:t>
            </a:r>
            <a:endParaRPr lang="fr-FR" sz="3200" b="1" dirty="0">
              <a:solidFill>
                <a:prstClr val="black"/>
              </a:solidFill>
            </a:endParaRPr>
          </a:p>
        </p:txBody>
      </p:sp>
      <p:pic>
        <p:nvPicPr>
          <p:cNvPr id="6" name="Afbeelding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9" t="19279" r="17514" b="41029"/>
          <a:stretch/>
        </p:blipFill>
        <p:spPr bwMode="auto">
          <a:xfrm>
            <a:off x="4926252" y="2209980"/>
            <a:ext cx="785511" cy="1155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91410"/>
            <a:ext cx="773178" cy="903856"/>
          </a:xfrm>
          <a:prstGeom prst="rect">
            <a:avLst/>
          </a:prstGeom>
        </p:spPr>
      </p:pic>
      <p:pic>
        <p:nvPicPr>
          <p:cNvPr id="8" name="Afbeelding 7" descr="http://www.cndp.fr/crdp-dijon/local/cache-vignettes/L540xH659/gif_lire-216c9.png">
            <a:hlinkClick r:id="rId4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207" y="2139327"/>
            <a:ext cx="961343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222" y="2190964"/>
            <a:ext cx="1721677" cy="1224713"/>
          </a:xfrm>
          <a:prstGeom prst="rect">
            <a:avLst/>
          </a:prstGeom>
        </p:spPr>
      </p:pic>
      <p:pic>
        <p:nvPicPr>
          <p:cNvPr id="10" name="Afbeelding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099" y="2291410"/>
            <a:ext cx="1008112" cy="1046290"/>
          </a:xfrm>
          <a:prstGeom prst="rect">
            <a:avLst/>
          </a:prstGeom>
        </p:spPr>
      </p:pic>
      <p:pic>
        <p:nvPicPr>
          <p:cNvPr id="11" name="Afbeelding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736" y="2302772"/>
            <a:ext cx="872503" cy="949460"/>
          </a:xfrm>
          <a:prstGeom prst="rect">
            <a:avLst/>
          </a:prstGeom>
        </p:spPr>
      </p:pic>
      <p:pic>
        <p:nvPicPr>
          <p:cNvPr id="12" name="Afbeelding 11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936" y="2374182"/>
            <a:ext cx="689064" cy="88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63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76"/>
    </mc:Choice>
    <mc:Fallback xmlns="">
      <p:transition spd="slow" advTm="2776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220</Words>
  <Application>Microsoft Office PowerPoint</Application>
  <PresentationFormat>Diavoorstelling (16:9)</PresentationFormat>
  <Paragraphs>43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5" baseType="lpstr">
      <vt:lpstr>Arial</vt:lpstr>
      <vt:lpstr>Calibri</vt:lpstr>
      <vt:lpstr>1_Kantoorthema</vt:lpstr>
      <vt:lpstr> </vt:lpstr>
      <vt:lpstr> - 1 -</vt:lpstr>
      <vt:lpstr> - 1 -</vt:lpstr>
      <vt:lpstr> - 2 -</vt:lpstr>
      <vt:lpstr> - 2 -</vt:lpstr>
      <vt:lpstr> - 3 -</vt:lpstr>
      <vt:lpstr> - 3 -</vt:lpstr>
      <vt:lpstr> - 4 -</vt:lpstr>
      <vt:lpstr> - 4 -</vt:lpstr>
      <vt:lpstr> - 5 -</vt:lpstr>
      <vt:lpstr> - 5 -</vt:lpstr>
      <vt:lpstr> - 6 -</vt:lpstr>
      <vt:lpstr> - 6 -</vt:lpstr>
      <vt:lpstr> - 7 -</vt:lpstr>
      <vt:lpstr> - 7 -</vt:lpstr>
      <vt:lpstr> - 8 -</vt:lpstr>
      <vt:lpstr> - 8 -</vt:lpstr>
      <vt:lpstr> - 9 -</vt:lpstr>
      <vt:lpstr> - 9 -</vt:lpstr>
      <vt:lpstr> - 10 -</vt:lpstr>
      <vt:lpstr> - 10 -</vt:lpstr>
      <vt:lpstr>        Fin du fichier bis de la vidéo  182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français illustré   - numéro X –</dc:title>
  <dc:creator>Jérome Paul</dc:creator>
  <cp:lastModifiedBy>Gebruiker</cp:lastModifiedBy>
  <cp:revision>42</cp:revision>
  <dcterms:created xsi:type="dcterms:W3CDTF">2015-10-31T15:30:12Z</dcterms:created>
  <dcterms:modified xsi:type="dcterms:W3CDTF">2019-08-17T18:17:39Z</dcterms:modified>
</cp:coreProperties>
</file>