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2" r:id="rId4"/>
    <p:sldId id="259" r:id="rId5"/>
    <p:sldId id="296" r:id="rId6"/>
    <p:sldId id="260" r:id="rId7"/>
    <p:sldId id="300" r:id="rId8"/>
    <p:sldId id="261" r:id="rId9"/>
    <p:sldId id="278" r:id="rId10"/>
    <p:sldId id="262" r:id="rId11"/>
    <p:sldId id="270" r:id="rId12"/>
    <p:sldId id="263" r:id="rId13"/>
    <p:sldId id="286" r:id="rId14"/>
    <p:sldId id="264" r:id="rId15"/>
    <p:sldId id="290" r:id="rId16"/>
    <p:sldId id="265" r:id="rId17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9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fr-FR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3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2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30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1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6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4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8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24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68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8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53BBA-4C19-490F-9B0A-FEE690DD285A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08/10/2017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BFD80-C89B-4999-87E7-66A1EC90949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83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hyperlink" Target="https://pixabay.com/fr/inscrivez-vous-sur-la-route-attention-464643/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hyperlink" Target="https://pixabay.com/fr/inscrivez-vous-sur-la-route-attention-464643/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7.jpeg"/><Relationship Id="rId7" Type="http://schemas.openxmlformats.org/officeDocument/2006/relationships/hyperlink" Target="http://nl.freepik.com/index.php?goto=74&amp;idfoto=718297" TargetMode="External"/><Relationship Id="rId2" Type="http://schemas.openxmlformats.org/officeDocument/2006/relationships/hyperlink" Target="http://fr.freepik.com/icones-gratuites/coeur-apercu_775570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hyperlink" Target="http://www.cndp.fr/crdp-dijon/IMG/gif_lire.gif" TargetMode="Externa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7.jpeg"/><Relationship Id="rId7" Type="http://schemas.openxmlformats.org/officeDocument/2006/relationships/hyperlink" Target="http://nl.freepik.com/index.php?goto=74&amp;idfoto=718297" TargetMode="External"/><Relationship Id="rId2" Type="http://schemas.openxmlformats.org/officeDocument/2006/relationships/hyperlink" Target="http://fr.freepik.com/icones-gratuites/coeur-apercu_775570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hyperlink" Target="http://www.cndp.fr/crdp-dijon/IMG/gif_lire.gif" TargetMode="Externa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pixabay.com/fr/curseur-la-souris-cliquez-sur-146588/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pixabay.com/fr/curseur-la-souris-cliquez-sur-146588/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nl.freepik.com/index.php?goto=27&amp;url_download=aHR0cDovL3d3dy5mbGF0aWNvbi5jb20vZnJlZS1pY29uL2dyb3VwLW9mLXBlb3BsZS1pbi1hLWZvcm1hdGlvbl8yNzgyNQ==&amp;opciondownload=318&amp;id=aHR0cDovL3d3dy5mbGF0aWNvbi5jb20vZnJlZS1pY29uL2dyb3VwLW9mLXBlb3BsZS1pbi1hLWZvcm1hdGlvbl8yNzgyNQ==&amp;fileid=741091" TargetMode="External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nl.freepik.com/index.php?goto=27&amp;url_download=aHR0cDovL3d3dy5mbGF0aWNvbi5jb20vZnJlZS1pY29uL2dyb3VwLW9mLXBlb3BsZS1pbi1hLWZvcm1hdGlvbl8yNzgyNQ==&amp;opciondownload=318&amp;id=aHR0cDovL3d3dy5mbGF0aWNvbi5jb20vZnJlZS1pY29uL2dyb3VwLW9mLXBlb3BsZS1pbi1hLWZvcm1hdGlvbl8yNzgyNQ==&amp;fileid=741091" TargetMode="External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977686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fr-FR" sz="6600" dirty="0" smtClean="0"/>
              <a:t>Le français illustré </a:t>
            </a:r>
            <a:br>
              <a:rPr lang="fr-FR" sz="6600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dirty="0" smtClean="0"/>
              <a:t>- numéro </a:t>
            </a:r>
            <a:r>
              <a:rPr lang="fr-FR" sz="2800" dirty="0" smtClean="0"/>
              <a:t>67 bis -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© Jérôme Paul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231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2"/>
    </mc:Choice>
    <mc:Fallback xmlns="">
      <p:transition spd="slow" advTm="533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</a:t>
            </a:r>
            <a:r>
              <a:rPr lang="fr-FR" dirty="0"/>
              <a:t>5</a:t>
            </a:r>
            <a:r>
              <a:rPr lang="fr-FR" dirty="0" smtClean="0"/>
              <a:t>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467544" y="1977684"/>
            <a:ext cx="8208912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23528" y="397590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   </a:t>
            </a:r>
            <a:r>
              <a:rPr lang="fr-FR" sz="3200" b="1" dirty="0" smtClean="0">
                <a:solidFill>
                  <a:prstClr val="black"/>
                </a:solidFill>
              </a:rPr>
              <a:t>  </a:t>
            </a:r>
            <a:endParaRPr lang="fr-FR" sz="3200" b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051968"/>
            <a:ext cx="936104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05953"/>
            <a:ext cx="1080120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203" y="2332956"/>
            <a:ext cx="5730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 descr="Inscrivez Vous Sur La Route, Attention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92" y="2172834"/>
            <a:ext cx="1296144" cy="1140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Afbeelding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652" y="2051968"/>
            <a:ext cx="1380483" cy="14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1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2"/>
    </mc:Choice>
    <mc:Fallback xmlns="">
      <p:transition spd="slow" advTm="659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</a:t>
            </a:r>
            <a:r>
              <a:rPr lang="fr-FR" dirty="0"/>
              <a:t>5</a:t>
            </a:r>
            <a:r>
              <a:rPr lang="fr-FR" dirty="0" smtClean="0"/>
              <a:t>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467544" y="1977684"/>
            <a:ext cx="8208912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23528" y="397590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   </a:t>
            </a:r>
            <a:r>
              <a:rPr lang="fr-FR" sz="3200" b="1" dirty="0" smtClean="0">
                <a:solidFill>
                  <a:prstClr val="black"/>
                </a:solidFill>
              </a:rPr>
              <a:t>  Mais     mon  frère    </a:t>
            </a:r>
            <a:r>
              <a:rPr lang="fr-FR" sz="3200" b="1" dirty="0" smtClean="0"/>
              <a:t>ne </a:t>
            </a:r>
            <a:r>
              <a:rPr lang="fr-FR" sz="3200" b="1" dirty="0"/>
              <a:t>boit pas </a:t>
            </a:r>
            <a:r>
              <a:rPr lang="fr-FR" sz="3200" b="1" dirty="0">
                <a:solidFill>
                  <a:prstClr val="black"/>
                </a:solidFill>
              </a:rPr>
              <a:t>de </a:t>
            </a:r>
            <a:r>
              <a:rPr lang="fr-FR" sz="3200" b="1" dirty="0" smtClean="0">
                <a:solidFill>
                  <a:prstClr val="black"/>
                </a:solidFill>
              </a:rPr>
              <a:t>champagne.</a:t>
            </a:r>
            <a:endParaRPr lang="fr-FR" sz="3200" b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051968"/>
            <a:ext cx="936104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05953"/>
            <a:ext cx="1080120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203" y="2332956"/>
            <a:ext cx="5730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 descr="Inscrivez Vous Sur La Route, Attention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92" y="2172834"/>
            <a:ext cx="1296144" cy="1140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Afbeelding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652" y="2051968"/>
            <a:ext cx="1380483" cy="14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98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8"/>
    </mc:Choice>
    <mc:Fallback xmlns="">
      <p:transition spd="slow" advTm="445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smtClean="0"/>
              <a:t>- 6 </a:t>
            </a:r>
            <a:r>
              <a:rPr lang="fr-FR" dirty="0" smtClean="0"/>
              <a:t>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899592" y="1977684"/>
            <a:ext cx="7344816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Afbeelding 5" descr="Coeur aperçu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805" y="2422472"/>
            <a:ext cx="936104" cy="752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65417"/>
            <a:ext cx="792087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Afbeelding 7" descr="http://www.cndp.fr/crdp-dijon/local/cache-vignettes/L540xH659/gif_lire-216c9.png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15961"/>
            <a:ext cx="1080120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fbeelding 9" descr="Stripboek pagina-elementen gratis te downloaden Gratis Vector">
            <a:hlinkClick r:id="rId7" tooltip="&quot;Stripboek pagina-elementen gratis te downloaden&quot;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67694"/>
            <a:ext cx="1728192" cy="14441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296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62"/>
    </mc:Choice>
    <mc:Fallback xmlns="">
      <p:transition spd="slow" advTm="606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smtClean="0"/>
              <a:t>- 6 </a:t>
            </a:r>
            <a:r>
              <a:rPr lang="fr-FR" dirty="0" smtClean="0"/>
              <a:t>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899592" y="1977684"/>
            <a:ext cx="7344816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99592" y="3975909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   </a:t>
            </a:r>
            <a:r>
              <a:rPr lang="fr-FR" sz="3200" b="1" dirty="0" smtClean="0">
                <a:solidFill>
                  <a:prstClr val="black"/>
                </a:solidFill>
              </a:rPr>
              <a:t> Il      aime        lire     </a:t>
            </a:r>
            <a:r>
              <a:rPr lang="fr-FR" sz="3200" b="1" dirty="0" smtClean="0"/>
              <a:t>des </a:t>
            </a:r>
            <a:r>
              <a:rPr lang="fr-FR" sz="3200" b="1" dirty="0"/>
              <a:t>bandes </a:t>
            </a:r>
            <a:r>
              <a:rPr lang="fr-FR" sz="3200" b="1" dirty="0" smtClean="0"/>
              <a:t>dessinées.</a:t>
            </a:r>
            <a:endParaRPr lang="fr-FR" sz="3200" b="1" dirty="0"/>
          </a:p>
        </p:txBody>
      </p:sp>
      <p:pic>
        <p:nvPicPr>
          <p:cNvPr id="6" name="Afbeelding 5" descr="Coeur aperçu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805" y="2422472"/>
            <a:ext cx="936104" cy="752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65417"/>
            <a:ext cx="792087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Afbeelding 7" descr="http://www.cndp.fr/crdp-dijon/local/cache-vignettes/L540xH659/gif_lire-216c9.png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15961"/>
            <a:ext cx="1080120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fbeelding 9" descr="Stripboek pagina-elementen gratis te downloaden Gratis Vector">
            <a:hlinkClick r:id="rId7" tooltip="&quot;Stripboek pagina-elementen gratis te downloaden&quot;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67694"/>
            <a:ext cx="1728192" cy="14441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316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7"/>
    </mc:Choice>
    <mc:Fallback xmlns="">
      <p:transition spd="slow" advTm="462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- 7 -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899592" y="1977684"/>
            <a:ext cx="7416824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Afbeelding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383226"/>
            <a:ext cx="1116890" cy="809093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56189"/>
            <a:ext cx="792088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065461"/>
            <a:ext cx="1725613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 descr="Komisch, Spotprent, Classic, Retro, Oude, Vint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508" y="1979966"/>
            <a:ext cx="1111544" cy="1615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28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7"/>
    </mc:Choice>
    <mc:Fallback xmlns="">
      <p:transition spd="slow" advTm="6187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- 7 -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899592" y="1977684"/>
            <a:ext cx="7416824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99592" y="3975908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 </a:t>
            </a:r>
            <a:r>
              <a:rPr lang="fr-FR" sz="3200" b="1" dirty="0" smtClean="0">
                <a:solidFill>
                  <a:prstClr val="black"/>
                </a:solidFill>
              </a:rPr>
              <a:t>  Il      adore </a:t>
            </a:r>
            <a:r>
              <a:rPr lang="fr-FR" sz="3200" b="1" dirty="0"/>
              <a:t>les bandes dessinées de </a:t>
            </a:r>
            <a:r>
              <a:rPr lang="fr-FR" sz="3200" b="1" dirty="0" smtClean="0"/>
              <a:t>Tintin.</a:t>
            </a:r>
            <a:endParaRPr lang="fr-FR" sz="3200" b="1" dirty="0"/>
          </a:p>
        </p:txBody>
      </p:sp>
      <p:pic>
        <p:nvPicPr>
          <p:cNvPr id="6" name="Afbeelding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383226"/>
            <a:ext cx="1116890" cy="809093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56189"/>
            <a:ext cx="792088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065461"/>
            <a:ext cx="1725613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 descr="Komisch, Spotprent, Classic, Retro, Oude, Vint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508" y="1979966"/>
            <a:ext cx="1111544" cy="1615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953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4"/>
    </mc:Choice>
    <mc:Fallback xmlns="">
      <p:transition spd="slow" advTm="389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       Fin de la vidéo </a:t>
            </a:r>
            <a:br>
              <a:rPr lang="fr-FR" dirty="0" smtClean="0"/>
            </a:br>
            <a:r>
              <a:rPr lang="fr-FR" dirty="0" smtClean="0"/>
              <a:t>numéro </a:t>
            </a:r>
            <a:r>
              <a:rPr lang="fr-FR" dirty="0" smtClean="0"/>
              <a:t>67 bis</a:t>
            </a:r>
            <a:endParaRPr lang="fr-FR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3203848" y="3867894"/>
            <a:ext cx="5544616" cy="8992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fr-FR" sz="2000" dirty="0" smtClean="0">
                <a:solidFill>
                  <a:prstClr val="black"/>
                </a:solidFill>
              </a:rPr>
              <a:t>        Illustrations :</a:t>
            </a:r>
          </a:p>
          <a:p>
            <a:pPr algn="l">
              <a:spcBef>
                <a:spcPts val="0"/>
              </a:spcBef>
            </a:pPr>
            <a:r>
              <a:rPr lang="fr-FR" sz="2000" dirty="0" smtClean="0">
                <a:solidFill>
                  <a:prstClr val="black"/>
                </a:solidFill>
              </a:rPr>
              <a:t>        - ©Annick/Jérôme Paul</a:t>
            </a:r>
          </a:p>
          <a:p>
            <a:pPr algn="l">
              <a:spcBef>
                <a:spcPts val="0"/>
              </a:spcBef>
            </a:pPr>
            <a:r>
              <a:rPr lang="fr-FR" sz="2000" dirty="0" smtClean="0">
                <a:solidFill>
                  <a:prstClr val="black"/>
                </a:solidFill>
              </a:rPr>
              <a:t>        - Libres de droit : Clic images, </a:t>
            </a:r>
            <a:r>
              <a:rPr lang="fr-FR" sz="2000" dirty="0" err="1" smtClean="0">
                <a:solidFill>
                  <a:prstClr val="black"/>
                </a:solidFill>
              </a:rPr>
              <a:t>Picto</a:t>
            </a:r>
            <a:r>
              <a:rPr lang="fr-FR" sz="2000" dirty="0" smtClean="0">
                <a:solidFill>
                  <a:prstClr val="black"/>
                </a:solidFill>
              </a:rPr>
              <a:t> France, </a:t>
            </a:r>
            <a:r>
              <a:rPr lang="fr-FR" sz="2000" dirty="0" err="1" smtClean="0">
                <a:solidFill>
                  <a:prstClr val="black"/>
                </a:solidFill>
              </a:rPr>
              <a:t>Freepik</a:t>
            </a:r>
            <a:r>
              <a:rPr lang="fr-FR" sz="2000" dirty="0" smtClean="0">
                <a:solidFill>
                  <a:prstClr val="black"/>
                </a:solidFill>
              </a:rPr>
              <a:t>, </a:t>
            </a:r>
            <a:r>
              <a:rPr lang="fr-FR" sz="2000" dirty="0" err="1" smtClean="0">
                <a:solidFill>
                  <a:prstClr val="black"/>
                </a:solidFill>
              </a:rPr>
              <a:t>Pixabay</a:t>
            </a:r>
            <a:endParaRPr lang="fr-FR" sz="2000" dirty="0" smtClean="0">
              <a:solidFill>
                <a:prstClr val="black"/>
              </a:solidFill>
            </a:endParaRP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endParaRPr lang="fr-FR" sz="2000" dirty="0" smtClean="0">
              <a:solidFill>
                <a:prstClr val="black"/>
              </a:solidFill>
            </a:endParaRPr>
          </a:p>
          <a:p>
            <a:pPr marL="457200" indent="-457200" algn="l">
              <a:spcBef>
                <a:spcPts val="0"/>
              </a:spcBef>
              <a:buFontTx/>
              <a:buChar char="-"/>
            </a:pPr>
            <a:endParaRPr lang="fr-FR" sz="2000" dirty="0" smtClean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24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59"/>
    </mc:Choice>
    <mc:Fallback xmlns="">
      <p:transition spd="slow" advTm="625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- 1 -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1475656" y="1977684"/>
            <a:ext cx="6336704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Afbeelding 5" descr="https://image.freepik.com/icones-gratuites/carte-d&amp;-39;identite_318-860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7" b="12057"/>
          <a:stretch/>
        </p:blipFill>
        <p:spPr bwMode="auto">
          <a:xfrm>
            <a:off x="4067944" y="2350485"/>
            <a:ext cx="1368152" cy="8614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" r="67096" b="56879"/>
          <a:stretch/>
        </p:blipFill>
        <p:spPr bwMode="auto">
          <a:xfrm>
            <a:off x="2555776" y="2381106"/>
            <a:ext cx="1224136" cy="9155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Afbeelding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0" t="15774" r="54042" b="21235"/>
          <a:stretch/>
        </p:blipFill>
        <p:spPr bwMode="auto">
          <a:xfrm>
            <a:off x="1691680" y="2323434"/>
            <a:ext cx="576064" cy="9155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Afbeelding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126" y="2369070"/>
            <a:ext cx="2140585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6"/>
    </mc:Choice>
    <mc:Fallback xmlns="">
      <p:transition spd="slow" advTm="529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- 1 -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1475656" y="1977684"/>
            <a:ext cx="6336704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75656" y="397590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prstClr val="black"/>
                </a:solidFill>
              </a:rPr>
              <a:t> Mon   frère     s’appelle    </a:t>
            </a:r>
            <a:r>
              <a:rPr lang="fr-FR" sz="3200" b="1" dirty="0" smtClean="0"/>
              <a:t>Antoine.</a:t>
            </a:r>
            <a:endParaRPr lang="fr-FR" sz="3200" b="1" dirty="0"/>
          </a:p>
        </p:txBody>
      </p:sp>
      <p:pic>
        <p:nvPicPr>
          <p:cNvPr id="6" name="Afbeelding 5" descr="https://image.freepik.com/icones-gratuites/carte-d&amp;-39;identite_318-860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7" b="12057"/>
          <a:stretch/>
        </p:blipFill>
        <p:spPr bwMode="auto">
          <a:xfrm>
            <a:off x="4067944" y="2350485"/>
            <a:ext cx="1368152" cy="8614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" r="67096" b="56879"/>
          <a:stretch/>
        </p:blipFill>
        <p:spPr bwMode="auto">
          <a:xfrm>
            <a:off x="2555776" y="2381106"/>
            <a:ext cx="1224136" cy="9155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Afbeelding 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0" t="15774" r="54042" b="21235"/>
          <a:stretch/>
        </p:blipFill>
        <p:spPr bwMode="auto">
          <a:xfrm>
            <a:off x="1691680" y="2323434"/>
            <a:ext cx="576064" cy="9155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Afbeelding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126" y="2369070"/>
            <a:ext cx="2140585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62"/>
    </mc:Choice>
    <mc:Fallback xmlns="">
      <p:transition spd="slow" advTm="336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- 2 -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251520" y="1977684"/>
            <a:ext cx="8640960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Afbeelding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2" y="2102293"/>
            <a:ext cx="2345087" cy="120441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90152"/>
            <a:ext cx="5730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2293637"/>
            <a:ext cx="12255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 descr="Curseur, La Souris, Cliquez Sur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69547" y="2345915"/>
            <a:ext cx="781170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Afbeelding 1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325635"/>
            <a:ext cx="609600" cy="981075"/>
          </a:xfrm>
          <a:prstGeom prst="rect">
            <a:avLst/>
          </a:prstGeom>
        </p:spPr>
      </p:pic>
      <p:pic>
        <p:nvPicPr>
          <p:cNvPr id="12" name="Afbeelding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102293"/>
            <a:ext cx="1417249" cy="137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8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31"/>
    </mc:Choice>
    <mc:Fallback xmlns="">
      <p:transition spd="slow" advTm="743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- 2 -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251520" y="1977684"/>
            <a:ext cx="8640960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51520" y="3975908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prstClr val="black"/>
                </a:solidFill>
              </a:rPr>
              <a:t>L’anniversaire </a:t>
            </a:r>
            <a:r>
              <a:rPr lang="fr-FR" sz="3200" b="1" dirty="0">
                <a:solidFill>
                  <a:prstClr val="black"/>
                </a:solidFill>
              </a:rPr>
              <a:t>de mon </a:t>
            </a:r>
            <a:r>
              <a:rPr lang="fr-FR" sz="3200" b="1" dirty="0" smtClean="0">
                <a:solidFill>
                  <a:prstClr val="black"/>
                </a:solidFill>
              </a:rPr>
              <a:t> frère</a:t>
            </a:r>
            <a:r>
              <a:rPr lang="fr-FR" sz="3200" b="1" dirty="0">
                <a:solidFill>
                  <a:prstClr val="black"/>
                </a:solidFill>
              </a:rPr>
              <a:t>, </a:t>
            </a:r>
            <a:r>
              <a:rPr lang="fr-FR" sz="3200" b="1" dirty="0" smtClean="0">
                <a:solidFill>
                  <a:prstClr val="black"/>
                </a:solidFill>
              </a:rPr>
              <a:t> c’est </a:t>
            </a:r>
            <a:r>
              <a:rPr lang="fr-FR" sz="3200" b="1" dirty="0">
                <a:solidFill>
                  <a:prstClr val="black"/>
                </a:solidFill>
              </a:rPr>
              <a:t>le </a:t>
            </a:r>
            <a:r>
              <a:rPr lang="fr-FR" sz="3200" b="1" dirty="0" smtClean="0">
                <a:solidFill>
                  <a:prstClr val="black"/>
                </a:solidFill>
              </a:rPr>
              <a:t>sept     juin</a:t>
            </a:r>
            <a:r>
              <a:rPr lang="fr-FR" sz="3200" b="1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6" name="Afbeelding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2" y="2102293"/>
            <a:ext cx="2345087" cy="120441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90152"/>
            <a:ext cx="5730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2293637"/>
            <a:ext cx="12255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 descr="Curseur, La Souris, Cliquez Sur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69547" y="2345915"/>
            <a:ext cx="781170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Afbeelding 1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325635"/>
            <a:ext cx="609600" cy="981075"/>
          </a:xfrm>
          <a:prstGeom prst="rect">
            <a:avLst/>
          </a:prstGeom>
        </p:spPr>
      </p:pic>
      <p:pic>
        <p:nvPicPr>
          <p:cNvPr id="12" name="Afbeelding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102293"/>
            <a:ext cx="1417249" cy="137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6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4"/>
    </mc:Choice>
    <mc:Fallback xmlns="">
      <p:transition spd="slow" advTm="339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- 3 -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1475656" y="1977684"/>
            <a:ext cx="6336704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75656" y="397590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prstClr val="black"/>
                </a:solidFill>
              </a:rPr>
              <a:t>       </a:t>
            </a:r>
            <a:endParaRPr lang="fr-FR" sz="3200" b="1" dirty="0">
              <a:solidFill>
                <a:prstClr val="black"/>
              </a:solidFill>
            </a:endParaRPr>
          </a:p>
        </p:txBody>
      </p:sp>
      <p:pic>
        <p:nvPicPr>
          <p:cNvPr id="6" name="Afbeelding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t="8017" r="64943" b="37834"/>
          <a:stretch/>
        </p:blipFill>
        <p:spPr bwMode="auto">
          <a:xfrm>
            <a:off x="5868144" y="2055857"/>
            <a:ext cx="1440160" cy="14638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00" t="2934" r="33205" b="27733"/>
          <a:stretch/>
        </p:blipFill>
        <p:spPr bwMode="auto">
          <a:xfrm>
            <a:off x="3131840" y="2137614"/>
            <a:ext cx="1224136" cy="13003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Afbeelding 7" descr="Afficher l'image d'origin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85"/>
          <a:stretch/>
        </p:blipFill>
        <p:spPr bwMode="auto">
          <a:xfrm>
            <a:off x="1907704" y="2330975"/>
            <a:ext cx="792087" cy="9135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Afbeelding 9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43" b="37296"/>
          <a:stretch/>
        </p:blipFill>
        <p:spPr bwMode="auto">
          <a:xfrm>
            <a:off x="4932040" y="2360233"/>
            <a:ext cx="486088" cy="855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0754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4"/>
    </mc:Choice>
    <mc:Fallback xmlns="">
      <p:transition spd="slow" advTm="497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- 3 -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1475656" y="1977684"/>
            <a:ext cx="6336704" cy="1620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75656" y="397590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prstClr val="black"/>
                </a:solidFill>
              </a:rPr>
              <a:t>       Il        habite       </a:t>
            </a:r>
            <a:r>
              <a:rPr lang="fr-FR" sz="3200" b="1" dirty="0" smtClean="0"/>
              <a:t>en        F</a:t>
            </a:r>
            <a:r>
              <a:rPr lang="fr-FR" sz="3200" b="1" dirty="0" smtClean="0">
                <a:solidFill>
                  <a:prstClr val="black"/>
                </a:solidFill>
              </a:rPr>
              <a:t>rance.</a:t>
            </a:r>
            <a:endParaRPr lang="fr-FR" sz="3200" b="1" dirty="0">
              <a:solidFill>
                <a:prstClr val="black"/>
              </a:solidFill>
            </a:endParaRPr>
          </a:p>
        </p:txBody>
      </p:sp>
      <p:pic>
        <p:nvPicPr>
          <p:cNvPr id="6" name="Afbeelding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t="8017" r="64943" b="37834"/>
          <a:stretch/>
        </p:blipFill>
        <p:spPr bwMode="auto">
          <a:xfrm>
            <a:off x="5868144" y="2055857"/>
            <a:ext cx="1440160" cy="14638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Afbeelding 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00" t="2934" r="33205" b="27733"/>
          <a:stretch/>
        </p:blipFill>
        <p:spPr bwMode="auto">
          <a:xfrm>
            <a:off x="3131840" y="2137614"/>
            <a:ext cx="1224136" cy="13003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Afbeelding 7" descr="Afficher l'image d'origin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85"/>
          <a:stretch/>
        </p:blipFill>
        <p:spPr bwMode="auto">
          <a:xfrm>
            <a:off x="1907704" y="2330975"/>
            <a:ext cx="792087" cy="9135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Afbeelding 9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43" b="37296"/>
          <a:stretch/>
        </p:blipFill>
        <p:spPr bwMode="auto">
          <a:xfrm>
            <a:off x="4932040" y="2360233"/>
            <a:ext cx="486088" cy="8550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846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6"/>
    </mc:Choice>
    <mc:Fallback xmlns="">
      <p:transition spd="slow" advTm="356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</a:t>
            </a:r>
            <a:r>
              <a:rPr lang="fr-FR" dirty="0"/>
              <a:t>4</a:t>
            </a:r>
            <a:r>
              <a:rPr lang="fr-FR" dirty="0" smtClean="0"/>
              <a:t>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467544" y="1221600"/>
            <a:ext cx="8208912" cy="2376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Afbeelding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94645"/>
            <a:ext cx="1728192" cy="950121"/>
          </a:xfrm>
          <a:prstGeom prst="rect">
            <a:avLst/>
          </a:prstGeom>
        </p:spPr>
      </p:pic>
      <p:pic>
        <p:nvPicPr>
          <p:cNvPr id="7" name="Afbeelding 6" descr="Champagne, Fles, Drinken, Alcohol, Vieri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051" y="2031691"/>
            <a:ext cx="925318" cy="1474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6" t="4000" r="85623" b="74400"/>
          <a:stretch/>
        </p:blipFill>
        <p:spPr bwMode="auto">
          <a:xfrm>
            <a:off x="683569" y="1383618"/>
            <a:ext cx="792087" cy="7479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098" y="1266391"/>
            <a:ext cx="951117" cy="92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571750"/>
            <a:ext cx="2160240" cy="875824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933" y="1374768"/>
            <a:ext cx="792163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Afbeelding 11" descr="Groep mensen in een formatie Gratis Icoon">
            <a:hlinkClick r:id="rId8" tooltip="&quot;Groep mensen in een formatie&quot;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88586"/>
            <a:ext cx="1080120" cy="10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Afbeelding 12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470" y="1426369"/>
            <a:ext cx="398979" cy="708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338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67"/>
    </mc:Choice>
    <mc:Fallback xmlns="">
      <p:transition spd="slow" advTm="746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- </a:t>
            </a:r>
            <a:r>
              <a:rPr lang="fr-FR" dirty="0"/>
              <a:t>4</a:t>
            </a:r>
            <a:r>
              <a:rPr lang="fr-FR" dirty="0" smtClean="0"/>
              <a:t> -</a:t>
            </a:r>
            <a:endParaRPr lang="fr-FR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Afgeronde rechthoek 3"/>
          <p:cNvSpPr/>
          <p:nvPr/>
        </p:nvSpPr>
        <p:spPr>
          <a:xfrm>
            <a:off x="467544" y="1221600"/>
            <a:ext cx="8208912" cy="2376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67544" y="3975908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prstClr val="black"/>
                </a:solidFill>
              </a:rPr>
              <a:t> Dans </a:t>
            </a:r>
            <a:r>
              <a:rPr lang="fr-FR" sz="3200" b="1" dirty="0">
                <a:solidFill>
                  <a:prstClr val="black"/>
                </a:solidFill>
              </a:rPr>
              <a:t>la </a:t>
            </a:r>
            <a:r>
              <a:rPr lang="fr-FR" sz="3200" b="1" dirty="0" smtClean="0">
                <a:solidFill>
                  <a:prstClr val="black"/>
                </a:solidFill>
              </a:rPr>
              <a:t>campagne   </a:t>
            </a:r>
            <a:r>
              <a:rPr lang="fr-FR" sz="3200" b="1" dirty="0" smtClean="0"/>
              <a:t>où</a:t>
            </a:r>
            <a:r>
              <a:rPr lang="fr-FR" sz="3200" b="1" dirty="0" smtClean="0">
                <a:solidFill>
                  <a:prstClr val="black"/>
                </a:solidFill>
              </a:rPr>
              <a:t>      il    habite</a:t>
            </a:r>
            <a:r>
              <a:rPr lang="fr-FR" sz="3200" b="1" dirty="0">
                <a:solidFill>
                  <a:prstClr val="black"/>
                </a:solidFill>
              </a:rPr>
              <a:t>, </a:t>
            </a:r>
            <a:endParaRPr lang="fr-FR" sz="3200" b="1" dirty="0" smtClean="0">
              <a:solidFill>
                <a:prstClr val="black"/>
              </a:solidFill>
            </a:endParaRPr>
          </a:p>
          <a:p>
            <a:r>
              <a:rPr lang="fr-FR" sz="3200" b="1" dirty="0" smtClean="0"/>
              <a:t>                                on             </a:t>
            </a:r>
            <a:r>
              <a:rPr lang="fr-FR" sz="3200" b="1" dirty="0" smtClean="0">
                <a:solidFill>
                  <a:prstClr val="black"/>
                </a:solidFill>
              </a:rPr>
              <a:t>fait     du champagne.</a:t>
            </a:r>
            <a:endParaRPr lang="fr-FR" sz="3200" b="1" dirty="0">
              <a:solidFill>
                <a:prstClr val="black"/>
              </a:solidFill>
            </a:endParaRPr>
          </a:p>
        </p:txBody>
      </p:sp>
      <p:pic>
        <p:nvPicPr>
          <p:cNvPr id="6" name="Afbeelding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94645"/>
            <a:ext cx="1728192" cy="950121"/>
          </a:xfrm>
          <a:prstGeom prst="rect">
            <a:avLst/>
          </a:prstGeom>
        </p:spPr>
      </p:pic>
      <p:pic>
        <p:nvPicPr>
          <p:cNvPr id="7" name="Afbeelding 6" descr="Champagne, Fles, Drinken, Alcohol, Vieri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051" y="2031691"/>
            <a:ext cx="925318" cy="1474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6" t="4000" r="85623" b="74400"/>
          <a:stretch/>
        </p:blipFill>
        <p:spPr bwMode="auto">
          <a:xfrm>
            <a:off x="683569" y="1383618"/>
            <a:ext cx="792087" cy="7479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098" y="1266391"/>
            <a:ext cx="951117" cy="92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Afbeelding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571750"/>
            <a:ext cx="2160240" cy="875824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933" y="1374768"/>
            <a:ext cx="792163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Afbeelding 11" descr="Groep mensen in een formatie Gratis Icoon">
            <a:hlinkClick r:id="rId8" tooltip="&quot;Groep mensen in een formatie&quot;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88586"/>
            <a:ext cx="1080120" cy="10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Afbeelding 12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470" y="1426369"/>
            <a:ext cx="398979" cy="708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623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2"/>
    </mc:Choice>
    <mc:Fallback xmlns="">
      <p:transition spd="slow" advTm="461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156</Words>
  <Application>Microsoft Office PowerPoint</Application>
  <PresentationFormat>Diavoorstelling (16:9)</PresentationFormat>
  <Paragraphs>33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1_Kantoorthema</vt:lpstr>
      <vt:lpstr>Le français illustré   - numéro 67 bis -  </vt:lpstr>
      <vt:lpstr> - 1 -</vt:lpstr>
      <vt:lpstr> - 1 -</vt:lpstr>
      <vt:lpstr> - 2 -</vt:lpstr>
      <vt:lpstr> - 2 -</vt:lpstr>
      <vt:lpstr> - 3 -</vt:lpstr>
      <vt:lpstr> - 3 -</vt:lpstr>
      <vt:lpstr> - 4 -</vt:lpstr>
      <vt:lpstr> - 4 -</vt:lpstr>
      <vt:lpstr> - 5 -</vt:lpstr>
      <vt:lpstr> - 5 -</vt:lpstr>
      <vt:lpstr> - 6 -</vt:lpstr>
      <vt:lpstr> - 6 -</vt:lpstr>
      <vt:lpstr> - 7 -</vt:lpstr>
      <vt:lpstr> - 7 -</vt:lpstr>
      <vt:lpstr>        Fin de la vidéo  numéro 67 bis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français illustré   - numéro 67 –</dc:title>
  <dc:creator>Jérôme Paul</dc:creator>
  <cp:lastModifiedBy>Jérôme Paul</cp:lastModifiedBy>
  <cp:revision>10</cp:revision>
  <dcterms:created xsi:type="dcterms:W3CDTF">2017-05-30T06:56:47Z</dcterms:created>
  <dcterms:modified xsi:type="dcterms:W3CDTF">2017-10-08T12:45:04Z</dcterms:modified>
</cp:coreProperties>
</file>